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handoutMasterIdLst>
    <p:handoutMasterId r:id="rId9"/>
  </p:handoutMasterIdLst>
  <p:sldIdLst>
    <p:sldId id="258" r:id="rId2"/>
    <p:sldId id="286" r:id="rId3"/>
    <p:sldId id="288" r:id="rId4"/>
    <p:sldId id="289" r:id="rId5"/>
    <p:sldId id="290" r:id="rId6"/>
    <p:sldId id="287" r:id="rId7"/>
  </p:sldIdLst>
  <p:sldSz cx="12192000" cy="6858000"/>
  <p:notesSz cx="6858000" cy="9144000"/>
  <p:custDataLst>
    <p:tags r:id="rId10"/>
  </p:custData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liana Morales" initials="LM" lastIdx="5" clrIdx="0">
    <p:extLst>
      <p:ext uri="{19B8F6BF-5375-455C-9EA6-DF929625EA0E}">
        <p15:presenceInfo xmlns:p15="http://schemas.microsoft.com/office/powerpoint/2012/main" userId="Liliana Morales" providerId="None"/>
      </p:ext>
    </p:extLst>
  </p:cmAuthor>
  <p:cmAuthor id="2" name="ana vela rodriguez velasquez" initials="avrv" lastIdx="1" clrIdx="1">
    <p:extLst>
      <p:ext uri="{19B8F6BF-5375-455C-9EA6-DF929625EA0E}">
        <p15:presenceInfo xmlns:p15="http://schemas.microsoft.com/office/powerpoint/2012/main" userId="60e38f88563e604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6DB5"/>
    <a:srgbClr val="6AAEC6"/>
    <a:srgbClr val="4D9DCF"/>
    <a:srgbClr val="57D9BA"/>
    <a:srgbClr val="4A8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3C8625-F1AC-4C01-BAC9-3CD3015F1BBD}">
  <a:tblStyle styleId="{BB3C8625-F1AC-4C01-BAC9-3CD3015F1BBD}" styleName="Table_0"/>
  <a:tblStyle styleId="{BF564A1C-97B1-4D8F-8997-F2116A1512E2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763B9DBF-B480-47DA-A6E1-43C5474EF4B7}" styleName="Table_2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DA56D29A-3347-4097-BB56-BC4704688742}" styleName="Table_3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E25CA6D2-C51F-4EB5-8F98-FF5386C87FD4}" styleName="Table_4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88" autoAdjust="0"/>
    <p:restoredTop sz="96137"/>
  </p:normalViewPr>
  <p:slideViewPr>
    <p:cSldViewPr snapToGrid="0">
      <p:cViewPr>
        <p:scale>
          <a:sx n="120" d="100"/>
          <a:sy n="12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B4DD1-0BA0-41EA-B685-F252DA25B945}" type="datetimeFigureOut">
              <a:rPr lang="es-CO" smtClean="0"/>
              <a:t>8/02/22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36486-01DA-4660-80C3-34274CB1AAF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8587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929778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16478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06379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40703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21724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98150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07120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0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600"/>
            </a:lvl1pPr>
            <a:lvl2pPr marL="457200" indent="0" rtl="0">
              <a:spcBef>
                <a:spcPts val="0"/>
              </a:spcBef>
              <a:buFont typeface="Calibri"/>
              <a:buNone/>
              <a:defRPr sz="1400"/>
            </a:lvl2pPr>
            <a:lvl3pPr marL="914400" indent="0" rtl="0">
              <a:spcBef>
                <a:spcPts val="0"/>
              </a:spcBef>
              <a:buFont typeface="Calibri"/>
              <a:buNone/>
              <a:defRPr sz="1200"/>
            </a:lvl3pPr>
            <a:lvl4pPr marL="1371600" indent="0" rtl="0">
              <a:spcBef>
                <a:spcPts val="0"/>
              </a:spcBef>
              <a:buFont typeface="Calibri"/>
              <a:buNone/>
              <a:defRPr sz="1000"/>
            </a:lvl4pPr>
            <a:lvl5pPr marL="1828800" indent="0" rtl="0">
              <a:spcBef>
                <a:spcPts val="0"/>
              </a:spcBef>
              <a:buFont typeface="Calibri"/>
              <a:buNone/>
              <a:defRPr sz="1000"/>
            </a:lvl5pPr>
            <a:lvl6pPr marL="2286000" indent="0" rtl="0">
              <a:spcBef>
                <a:spcPts val="0"/>
              </a:spcBef>
              <a:buFont typeface="Calibri"/>
              <a:buNone/>
              <a:defRPr sz="1000"/>
            </a:lvl6pPr>
            <a:lvl7pPr marL="2743200" indent="0" rtl="0">
              <a:spcBef>
                <a:spcPts val="0"/>
              </a:spcBef>
              <a:buFont typeface="Calibri"/>
              <a:buNone/>
              <a:defRPr sz="1000"/>
            </a:lvl7pPr>
            <a:lvl8pPr marL="3200400" indent="0" rtl="0">
              <a:spcBef>
                <a:spcPts val="0"/>
              </a:spcBef>
              <a:buFont typeface="Calibri"/>
              <a:buNone/>
              <a:defRPr sz="1000"/>
            </a:lvl8pPr>
            <a:lvl9pPr marL="3657600" indent="0" rtl="0">
              <a:spcBef>
                <a:spcPts val="0"/>
              </a:spcBef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600"/>
            </a:lvl1pPr>
            <a:lvl2pPr marL="457200" indent="0" rtl="0">
              <a:spcBef>
                <a:spcPts val="0"/>
              </a:spcBef>
              <a:buFont typeface="Calibri"/>
              <a:buNone/>
              <a:defRPr sz="1400"/>
            </a:lvl2pPr>
            <a:lvl3pPr marL="914400" indent="0" rtl="0">
              <a:spcBef>
                <a:spcPts val="0"/>
              </a:spcBef>
              <a:buFont typeface="Calibri"/>
              <a:buNone/>
              <a:defRPr sz="1200"/>
            </a:lvl3pPr>
            <a:lvl4pPr marL="1371600" indent="0" rtl="0">
              <a:spcBef>
                <a:spcPts val="0"/>
              </a:spcBef>
              <a:buFont typeface="Calibri"/>
              <a:buNone/>
              <a:defRPr sz="1000"/>
            </a:lvl4pPr>
            <a:lvl5pPr marL="1828800" indent="0" rtl="0">
              <a:spcBef>
                <a:spcPts val="0"/>
              </a:spcBef>
              <a:buFont typeface="Calibri"/>
              <a:buNone/>
              <a:defRPr sz="1000"/>
            </a:lvl5pPr>
            <a:lvl6pPr marL="2286000" indent="0" rtl="0">
              <a:spcBef>
                <a:spcPts val="0"/>
              </a:spcBef>
              <a:buFont typeface="Calibri"/>
              <a:buNone/>
              <a:defRPr sz="1000"/>
            </a:lvl6pPr>
            <a:lvl7pPr marL="2743200" indent="0" rtl="0">
              <a:spcBef>
                <a:spcPts val="0"/>
              </a:spcBef>
              <a:buFont typeface="Calibri"/>
              <a:buNone/>
              <a:defRPr sz="1000"/>
            </a:lvl7pPr>
            <a:lvl8pPr marL="3200400" indent="0" rtl="0">
              <a:spcBef>
                <a:spcPts val="0"/>
              </a:spcBef>
              <a:buFont typeface="Calibri"/>
              <a:buNone/>
              <a:defRPr sz="1000"/>
            </a:lvl8pPr>
            <a:lvl9pPr marL="3657600" indent="0" rtl="0">
              <a:spcBef>
                <a:spcPts val="0"/>
              </a:spcBef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close-up-box-with-vegetables-hands-mature-man_11600526.htm#page=1&amp;query=vegetales&amp;position=25&amp;from_view=sear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closeup-shot-eastern-gray-squirrel_18348419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dn.pixabay.com/photo/2013/10/29/18/20/horse-chestnut-202482_960_720.jp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pixabay.com/photo/2015/07/02/17/20/resin-829323_960_720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pixabay.com/photo/2019/04/18/19/36/animal-4137844_960_720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1087121" y="457861"/>
            <a:ext cx="8549574" cy="720700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Recurso de aprendizaje, slider</a:t>
            </a:r>
          </a:p>
          <a:p>
            <a:pPr algn="ctr"/>
            <a:r>
              <a:rPr lang="es-ES" sz="180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DI-CF3_2.3_Recursos</a:t>
            </a:r>
            <a:endParaRPr lang="es-ES" sz="1800" b="0" i="0" u="none" strike="noStrike" cap="none" baseline="0" dirty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pic>
        <p:nvPicPr>
          <p:cNvPr id="3" name="Gráfico 9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78262" y="1712651"/>
            <a:ext cx="5612130" cy="3156585"/>
          </a:xfrm>
          <a:prstGeom prst="rect">
            <a:avLst/>
          </a:prstGeom>
        </p:spPr>
      </p:pic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006051"/>
              </p:ext>
            </p:extLst>
          </p:nvPr>
        </p:nvGraphicFramePr>
        <p:xfrm>
          <a:off x="1843741" y="5150223"/>
          <a:ext cx="8128000" cy="458600"/>
        </p:xfrm>
        <a:graphic>
          <a:graphicData uri="http://schemas.openxmlformats.org/drawingml/2006/table">
            <a:tbl>
              <a:tblPr firstRow="1" bandRow="1">
                <a:tableStyleId>{BB3C8625-F1AC-4C01-BAC9-3CD3015F1BBD}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145636235"/>
                    </a:ext>
                  </a:extLst>
                </a:gridCol>
              </a:tblGrid>
              <a:tr h="458600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Este es de muestra, por lo que no va en el contenido.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63353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CO" b="0" i="0" u="none" strike="noStrike" cap="none" baseline="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 solicita</a:t>
            </a:r>
            <a:r>
              <a:rPr lang="es-CO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 producción realizar un slider con la información en estas diapositivas, las imágenes son de referencias, por lo que se anexa el enlace correspondiente.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s-CO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CO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 autoriza a producción hacer los cambios en tipo de recurso de aprendizaje o fotos, según se requiera, con el objetivo de mejorar la calidad pedagógica del producto final.</a:t>
            </a:r>
            <a:endParaRPr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602434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CO" sz="10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https://www.freepik.com/free-photo/close-up-box-with-vegetables-hands-mature-man_11600526.htm#page=1&amp;query=vegetales&amp;position=25&amp;from_view=search</a:t>
            </a:r>
            <a:r>
              <a:rPr lang="es-CO" sz="10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0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89280" y="28128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2" name="CuadroTexto 1"/>
          <p:cNvSpPr txBox="1"/>
          <p:nvPr/>
        </p:nvSpPr>
        <p:spPr>
          <a:xfrm>
            <a:off x="914400" y="589060"/>
            <a:ext cx="3974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forestales no maderables del bosque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14400" y="896837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Insumos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74011" y="1432560"/>
            <a:ext cx="7069509" cy="49885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Rectángulo 5"/>
          <p:cNvSpPr/>
          <p:nvPr/>
        </p:nvSpPr>
        <p:spPr>
          <a:xfrm>
            <a:off x="774011" y="5008880"/>
            <a:ext cx="7059349" cy="1442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O" dirty="0"/>
              <a:t>Entre los alimentos de origen vegetal no maderables, se tiene:</a:t>
            </a:r>
          </a:p>
          <a:p>
            <a:r>
              <a:rPr lang="es-CO" dirty="0"/>
              <a:t>Flores, cortezas, bulbos, raíces, nueces, hojas, verduras, forrajes, brotes, frutas, semillas, especias y saborizantes.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55111" y="5008880"/>
            <a:ext cx="23936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dirty="0"/>
              <a:t>Alimentos de origen vegetal</a:t>
            </a:r>
          </a:p>
          <a:p>
            <a:pPr algn="ctr"/>
            <a:endParaRPr lang="es-CO" dirty="0"/>
          </a:p>
        </p:txBody>
      </p:sp>
      <p:pic>
        <p:nvPicPr>
          <p:cNvPr id="1026" name="Picture 2" descr="Close up of box with vegetables in hands of mature man Free Phot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092" y="1432561"/>
            <a:ext cx="5015865" cy="357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 rot="296551">
            <a:off x="3068360" y="3910113"/>
            <a:ext cx="1989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Vegetales y semillas</a:t>
            </a:r>
          </a:p>
        </p:txBody>
      </p:sp>
    </p:spTree>
    <p:extLst>
      <p:ext uri="{BB962C8B-B14F-4D97-AF65-F5344CB8AC3E}">
        <p14:creationId xmlns:p14="http://schemas.microsoft.com/office/powerpoint/2010/main" val="35764169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realizar un slider con la información en estas diapositivas, las imágenes son de referencias, por lo que se anexa el enlace correspondiente. </a:t>
            </a:r>
          </a:p>
          <a:p>
            <a:pPr lvl="0">
              <a:buSzPct val="25000"/>
            </a:pPr>
            <a:endParaRPr lang="es-MX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a producción hacer los cambios en tipo de recurso de aprendizaje o fotos, según se requiera, con el objetivo de mejorar la calidad pedagógica del producto final.</a:t>
            </a:r>
            <a:endParaRPr lang="es-MX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632914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CO" sz="10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https://www.freepik.com/free-photo/closeup-shot-eastern-gray-squirrel_18348419.htm</a:t>
            </a:r>
            <a:r>
              <a:rPr lang="es-CO" sz="10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0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89280" y="28128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2" name="CuadroTexto 1"/>
          <p:cNvSpPr txBox="1"/>
          <p:nvPr/>
        </p:nvSpPr>
        <p:spPr>
          <a:xfrm>
            <a:off x="914400" y="589060"/>
            <a:ext cx="3974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forestales no maderables del bosque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14400" y="896837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Insumos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74011" y="1432560"/>
            <a:ext cx="7069509" cy="49885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774011" y="5008880"/>
            <a:ext cx="7059349" cy="1442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O" dirty="0"/>
              <a:t>Por otro lado, entre los que se consumen de origen animal, se encuentran: carne de animales del bosque, miel, huevos, insectos, nidos, peces, caracoles, etc.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74011" y="5039360"/>
            <a:ext cx="2343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Alimentos de origen animal</a:t>
            </a:r>
          </a:p>
        </p:txBody>
      </p:sp>
      <p:pic>
        <p:nvPicPr>
          <p:cNvPr id="2050" name="Picture 2" descr="Closeup shot of an eastern gray squirrel Free Phot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726" y="1452880"/>
            <a:ext cx="5962650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1559481" y="1602956"/>
            <a:ext cx="772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Ardillas</a:t>
            </a:r>
          </a:p>
        </p:txBody>
      </p:sp>
    </p:spTree>
    <p:extLst>
      <p:ext uri="{BB962C8B-B14F-4D97-AF65-F5344CB8AC3E}">
        <p14:creationId xmlns:p14="http://schemas.microsoft.com/office/powerpoint/2010/main" val="1319275881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realizar un slider con la información en estas diapositivas, las imágenes son de referencias, por lo que se anexa el enlace correspondiente. </a:t>
            </a:r>
          </a:p>
          <a:p>
            <a:pPr lvl="0">
              <a:buSzPct val="25000"/>
            </a:pPr>
            <a:endParaRPr lang="es-MX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a producción hacer los cambios en tipo de recurso de aprendizaje o fotos, según se requiera, con el objetivo de mejorar la calidad pedagógica del producto final.</a:t>
            </a:r>
            <a:endParaRPr lang="es-MX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589280" y="28128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2" name="CuadroTexto 1"/>
          <p:cNvSpPr txBox="1"/>
          <p:nvPr/>
        </p:nvSpPr>
        <p:spPr>
          <a:xfrm>
            <a:off x="914400" y="589060"/>
            <a:ext cx="3974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forestales no maderables del bosque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14400" y="896837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Insumos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74011" y="1432560"/>
            <a:ext cx="7069509" cy="49885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774011" y="5008880"/>
            <a:ext cx="7059349" cy="1442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O" dirty="0"/>
              <a:t>Durante mucho tiempo, se han venido utilizando productos no maderables del bosque para preparar medicamentos y otros elementos, entre estos se tienen productos medicinales, como el castaño de indias o la marihuana, insecticidas con hojas de plantas, toxinas y estimulantes.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74011" y="5008879"/>
            <a:ext cx="3518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medicinales y otros bioactivos</a:t>
            </a:r>
          </a:p>
        </p:txBody>
      </p:sp>
      <p:pic>
        <p:nvPicPr>
          <p:cNvPr id="3074" name="Picture 2" descr="Castaño De Indias, Otoño, Cultivo, Cu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966" y="1439023"/>
            <a:ext cx="5519448" cy="356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4888565" y="1666240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Castaño de indias</a:t>
            </a:r>
          </a:p>
        </p:txBody>
      </p:sp>
      <p:sp>
        <p:nvSpPr>
          <p:cNvPr id="9" name="Rectángulo 8"/>
          <p:cNvSpPr/>
          <p:nvPr/>
        </p:nvSpPr>
        <p:spPr>
          <a:xfrm>
            <a:off x="8243190" y="5730240"/>
            <a:ext cx="3948809" cy="11277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hlinkClick r:id="rId4"/>
              </a:rPr>
              <a:t>https://cdn.pixabay.com/photo/2013/10/29/18/20/horse-chestnut-202482_960_720.jpg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09422318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realizar un slider con la información en estas diapositivas, las imágenes son de referencias, por lo que se anexa el enlace correspondiente. </a:t>
            </a:r>
          </a:p>
          <a:p>
            <a:pPr lvl="0">
              <a:buSzPct val="25000"/>
            </a:pPr>
            <a:endParaRPr lang="es-MX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a producción hacer los cambios en tipo de recurso de aprendizaje o fotos, según se requiera, con el objetivo de mejorar la calidad pedagógica del producto final.</a:t>
            </a:r>
            <a:endParaRPr lang="es-MX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602434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https://cdn.pixabay.com/photo/2015/07/02/17/20/resin-829323_960_720.jpg</a:t>
            </a: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89280" y="28128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2" name="CuadroTexto 1"/>
          <p:cNvSpPr txBox="1"/>
          <p:nvPr/>
        </p:nvSpPr>
        <p:spPr>
          <a:xfrm>
            <a:off x="914400" y="589060"/>
            <a:ext cx="3974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forestales no maderables del bosque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14400" y="896837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Insumos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74011" y="1432560"/>
            <a:ext cx="7069509" cy="49885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774011" y="5008880"/>
            <a:ext cx="7059349" cy="1442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CO" dirty="0"/>
          </a:p>
          <a:p>
            <a:r>
              <a:rPr lang="es-CO" dirty="0"/>
              <a:t>También se encuentra en los bosques la resina, la cual es un producto no maderable que se extrae de los árboles; de igual forma, se encuentran: gomas, látex, aceites fijos y esenciales, colorantes, taninos, lacas y ceras.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846233" y="5145930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Extractos</a:t>
            </a:r>
          </a:p>
        </p:txBody>
      </p:sp>
      <p:pic>
        <p:nvPicPr>
          <p:cNvPr id="4098" name="Picture 2" descr="Resina, Ladrar, Tronco, Árbol, Al Aire Libre, Ámb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390" y="1445849"/>
            <a:ext cx="4732990" cy="354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2082800" y="4487612"/>
            <a:ext cx="1438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  <a:p>
            <a:r>
              <a:rPr lang="es-CO" dirty="0"/>
              <a:t>Resina de árbol</a:t>
            </a:r>
          </a:p>
        </p:txBody>
      </p:sp>
    </p:spTree>
    <p:extLst>
      <p:ext uri="{BB962C8B-B14F-4D97-AF65-F5344CB8AC3E}">
        <p14:creationId xmlns:p14="http://schemas.microsoft.com/office/powerpoint/2010/main" val="3677902802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MX" sz="180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realizar un slider con la información en estas diapositivas, las imágenes son de referencias, por lo que se anexa el enlace correspondiente. </a:t>
            </a:r>
          </a:p>
          <a:p>
            <a:pPr lvl="0">
              <a:buSzPct val="25000"/>
            </a:pPr>
            <a:endParaRPr lang="es-MX" sz="180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lvl="0">
              <a:buSzPct val="25000"/>
            </a:pPr>
            <a:r>
              <a:rPr lang="es-MX" sz="180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a producción hacer los cambios en tipo de recurso de aprendizaje o fotos, según se requiera, con el objetivo de mejorar la calidad pedagógica del producto final.</a:t>
            </a:r>
            <a:endParaRPr lang="es-MX" sz="18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602434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https://cdn.pixabay.com/photo/2019/04/18/19/36/animal-4137844_960_720.jpg</a:t>
            </a: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89280" y="28128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2" name="CuadroTexto 1"/>
          <p:cNvSpPr txBox="1"/>
          <p:nvPr/>
        </p:nvSpPr>
        <p:spPr>
          <a:xfrm>
            <a:off x="914400" y="589060"/>
            <a:ext cx="3974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forestales no maderables del bosque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14400" y="896837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Insumos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74011" y="1432560"/>
            <a:ext cx="7069509" cy="49885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774011" y="5008880"/>
            <a:ext cx="7059349" cy="14427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O"/>
              <a:t>Finalmente, </a:t>
            </a:r>
            <a:r>
              <a:rPr lang="es-CO" dirty="0"/>
              <a:t>se encuentran en los bosques otros animales y </a:t>
            </a:r>
            <a:r>
              <a:rPr lang="es-CO"/>
              <a:t>sus derivados, </a:t>
            </a:r>
            <a:r>
              <a:rPr lang="es-CO" dirty="0"/>
              <a:t>como son: el uso de plumas, pieles, cuernos, dientes, cuero, seda, trofeos y estiércoles, entre otros.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81645" y="5049520"/>
            <a:ext cx="3467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Productos de otros animales y derivados</a:t>
            </a:r>
          </a:p>
        </p:txBody>
      </p:sp>
      <p:pic>
        <p:nvPicPr>
          <p:cNvPr id="5122" name="Picture 2" descr="Animal, Plumaje, Pavo Real Azul, Pavo Real, Hermos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966" y="1451685"/>
            <a:ext cx="5879465" cy="356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384239" y="4607920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Plumas</a:t>
            </a:r>
          </a:p>
        </p:txBody>
      </p:sp>
    </p:spTree>
    <p:extLst>
      <p:ext uri="{BB962C8B-B14F-4D97-AF65-F5344CB8AC3E}">
        <p14:creationId xmlns:p14="http://schemas.microsoft.com/office/powerpoint/2010/main" val="841534536"/>
      </p:ext>
    </p:extLst>
  </p:cSld>
  <p:clrMapOvr>
    <a:masterClrMapping/>
  </p:clrMapOvr>
  <p:transition spd="slow">
    <p:cut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16ad806335d4d7344baabe581138a88505531bc"/>
</p:tagLst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9652</TotalTime>
  <Words>711</Words>
  <Application>Microsoft Macintosh PowerPoint</Application>
  <PresentationFormat>Panorámica</PresentationFormat>
  <Paragraphs>56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VASQUEZ</dc:creator>
  <cp:lastModifiedBy>Microsoft Office User</cp:lastModifiedBy>
  <cp:revision>164</cp:revision>
  <dcterms:modified xsi:type="dcterms:W3CDTF">2022-02-08T17:42:42Z</dcterms:modified>
</cp:coreProperties>
</file>